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70" r:id="rId4"/>
    <p:sldId id="265" r:id="rId5"/>
    <p:sldId id="271" r:id="rId6"/>
    <p:sldId id="272" r:id="rId7"/>
    <p:sldId id="266" r:id="rId8"/>
    <p:sldId id="267" r:id="rId9"/>
    <p:sldId id="268"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8C7D8C-1823-4ABF-8764-795EABA69F12}" type="datetimeFigureOut">
              <a:rPr lang="en-GB" smtClean="0"/>
              <a:t>17/03/2020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FE779-E0DB-453A-B9E5-999C7B87F765}" type="slidenum">
              <a:rPr lang="en-GB" smtClean="0"/>
              <a:t>‹#›</a:t>
            </a:fld>
            <a:endParaRPr lang="en-GB"/>
          </a:p>
        </p:txBody>
      </p:sp>
    </p:spTree>
    <p:extLst>
      <p:ext uri="{BB962C8B-B14F-4D97-AF65-F5344CB8AC3E}">
        <p14:creationId xmlns:p14="http://schemas.microsoft.com/office/powerpoint/2010/main" val="136475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164CD6-8596-4DBF-AFF8-3BD0622F49C5}"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E67A2-E6CF-4D51-9992-03D9432F5E46}" type="slidenum">
              <a:rPr lang="en-GB" smtClean="0"/>
              <a:t>‹#›</a:t>
            </a:fld>
            <a:endParaRPr lang="en-GB"/>
          </a:p>
        </p:txBody>
      </p:sp>
    </p:spTree>
    <p:extLst>
      <p:ext uri="{BB962C8B-B14F-4D97-AF65-F5344CB8AC3E}">
        <p14:creationId xmlns:p14="http://schemas.microsoft.com/office/powerpoint/2010/main" val="3423522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164CD6-8596-4DBF-AFF8-3BD0622F49C5}"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E67A2-E6CF-4D51-9992-03D9432F5E46}" type="slidenum">
              <a:rPr lang="en-GB" smtClean="0"/>
              <a:t>‹#›</a:t>
            </a:fld>
            <a:endParaRPr lang="en-GB"/>
          </a:p>
        </p:txBody>
      </p:sp>
    </p:spTree>
    <p:extLst>
      <p:ext uri="{BB962C8B-B14F-4D97-AF65-F5344CB8AC3E}">
        <p14:creationId xmlns:p14="http://schemas.microsoft.com/office/powerpoint/2010/main" val="1435341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164CD6-8596-4DBF-AFF8-3BD0622F49C5}"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E67A2-E6CF-4D51-9992-03D9432F5E46}" type="slidenum">
              <a:rPr lang="en-GB" smtClean="0"/>
              <a:t>‹#›</a:t>
            </a:fld>
            <a:endParaRPr lang="en-GB"/>
          </a:p>
        </p:txBody>
      </p:sp>
    </p:spTree>
    <p:extLst>
      <p:ext uri="{BB962C8B-B14F-4D97-AF65-F5344CB8AC3E}">
        <p14:creationId xmlns:p14="http://schemas.microsoft.com/office/powerpoint/2010/main" val="1573963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type="tx">
  <p:cSld name="Title and tex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09600" y="274637"/>
            <a:ext cx="10972800" cy="11432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1400"/>
              <a:buNone/>
              <a:defRPr sz="5867"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SzPts val="1400"/>
              <a:buNone/>
              <a:defRPr sz="5867"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SzPts val="1400"/>
              <a:buNone/>
              <a:defRPr sz="5867"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SzPts val="1400"/>
              <a:buNone/>
              <a:defRPr sz="5867"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SzPts val="1400"/>
              <a:buNone/>
              <a:defRPr sz="5867"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SzPts val="1400"/>
              <a:buNone/>
              <a:defRPr sz="5867"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SzPts val="1400"/>
              <a:buNone/>
              <a:defRPr sz="5867"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SzPts val="1400"/>
              <a:buNone/>
              <a:defRPr sz="5867"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SzPts val="1400"/>
              <a:buNone/>
              <a:defRPr sz="5867" b="0" i="0" u="none" strike="noStrike" cap="none">
                <a:solidFill>
                  <a:schemeClr val="dk2"/>
                </a:solidFill>
                <a:latin typeface="Arial"/>
                <a:ea typeface="Arial"/>
                <a:cs typeface="Arial"/>
                <a:sym typeface="Arial"/>
              </a:defRPr>
            </a:lvl9pPr>
          </a:lstStyle>
          <a:p>
            <a:endParaRPr/>
          </a:p>
        </p:txBody>
      </p:sp>
      <p:sp>
        <p:nvSpPr>
          <p:cNvPr id="19" name="Google Shape;19;p3"/>
          <p:cNvSpPr txBox="1">
            <a:spLocks noGrp="1"/>
          </p:cNvSpPr>
          <p:nvPr>
            <p:ph type="body" idx="1"/>
          </p:nvPr>
        </p:nvSpPr>
        <p:spPr>
          <a:xfrm>
            <a:off x="609600" y="1600200"/>
            <a:ext cx="10972800" cy="4526000"/>
          </a:xfrm>
          <a:prstGeom prst="rect">
            <a:avLst/>
          </a:prstGeom>
          <a:noFill/>
          <a:ln>
            <a:noFill/>
          </a:ln>
        </p:spPr>
        <p:txBody>
          <a:bodyPr spcFirstLastPara="1" wrap="square" lIns="91425" tIns="91425" rIns="91425" bIns="91425" anchor="t" anchorCtr="0">
            <a:noAutofit/>
          </a:bodyPr>
          <a:lstStyle>
            <a:lvl1pPr marL="609585" marR="0" lvl="0" indent="-575719" algn="l" rtl="0">
              <a:lnSpc>
                <a:spcPct val="100000"/>
              </a:lnSpc>
              <a:spcBef>
                <a:spcPts val="853"/>
              </a:spcBef>
              <a:spcAft>
                <a:spcPts val="0"/>
              </a:spcAft>
              <a:buClr>
                <a:schemeClr val="dk1"/>
              </a:buClr>
              <a:buSzPts val="3200"/>
              <a:buFont typeface="Arial"/>
              <a:buChar char="•"/>
              <a:defRPr sz="4267" b="0" i="0" u="none">
                <a:solidFill>
                  <a:schemeClr val="dk1"/>
                </a:solidFill>
                <a:latin typeface="Arial"/>
                <a:ea typeface="Arial"/>
                <a:cs typeface="Arial"/>
                <a:sym typeface="Arial"/>
              </a:defRPr>
            </a:lvl1pPr>
            <a:lvl2pPr marL="1219170" marR="0" lvl="1" indent="-541853" algn="l" rtl="0">
              <a:lnSpc>
                <a:spcPct val="100000"/>
              </a:lnSpc>
              <a:spcBef>
                <a:spcPts val="747"/>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lnSpc>
                <a:spcPct val="100000"/>
              </a:lnSpc>
              <a:spcBef>
                <a:spcPts val="640"/>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lnSpc>
                <a:spcPct val="10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dt" idx="10"/>
          </p:nvPr>
        </p:nvSpPr>
        <p:spPr>
          <a:xfrm>
            <a:off x="609600" y="6245225"/>
            <a:ext cx="2844800" cy="4764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SzPts val="1400"/>
              <a:buNone/>
              <a:defRPr sz="1867" b="0" i="0" u="none" strike="noStrike" cap="none">
                <a:solidFill>
                  <a:schemeClr val="dk1"/>
                </a:solidFill>
                <a:latin typeface="Arial"/>
                <a:ea typeface="Arial"/>
                <a:cs typeface="Arial"/>
                <a:sym typeface="Arial"/>
              </a:defRPr>
            </a:lvl1pPr>
            <a:lvl2pPr marL="609585"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121917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828754"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2438339"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3047924"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4267093"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6095848"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8534187"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ftr" idx="11"/>
          </p:nvPr>
        </p:nvSpPr>
        <p:spPr>
          <a:xfrm>
            <a:off x="4165600" y="6245225"/>
            <a:ext cx="3860800" cy="4764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400"/>
              <a:buNone/>
              <a:defRPr sz="1867" b="0" i="0" u="none" strike="noStrike" cap="none">
                <a:solidFill>
                  <a:schemeClr val="dk1"/>
                </a:solidFill>
                <a:latin typeface="Arial"/>
                <a:ea typeface="Arial"/>
                <a:cs typeface="Arial"/>
                <a:sym typeface="Arial"/>
              </a:defRPr>
            </a:lvl1pPr>
            <a:lvl2pPr marL="609585" marR="0" lvl="1"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1219170" marR="0" lvl="2"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828754" marR="0" lvl="3"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2438339" marR="0" lvl="4"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3047924" marR="0" lvl="5"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4267093" marR="0" lvl="6"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6095848" marR="0" lvl="7"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8534187" marR="0" lvl="8" indent="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2" name="Google Shape;22;p3"/>
          <p:cNvSpPr txBox="1">
            <a:spLocks noGrp="1"/>
          </p:cNvSpPr>
          <p:nvPr>
            <p:ph type="sldNum" idx="12"/>
          </p:nvPr>
        </p:nvSpPr>
        <p:spPr>
          <a:xfrm>
            <a:off x="8737600" y="6245225"/>
            <a:ext cx="28448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None/>
              <a:defRPr sz="1867"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None/>
              <a:defRPr sz="1867"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None/>
              <a:defRPr sz="1867"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None/>
              <a:defRPr sz="1867"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None/>
              <a:defRPr sz="1867"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None/>
              <a:defRPr sz="1867"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None/>
              <a:defRPr sz="1867"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None/>
              <a:defRPr sz="1867"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None/>
              <a:defRPr sz="1867"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7960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164CD6-8596-4DBF-AFF8-3BD0622F49C5}"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E67A2-E6CF-4D51-9992-03D9432F5E46}" type="slidenum">
              <a:rPr lang="en-GB" smtClean="0"/>
              <a:t>‹#›</a:t>
            </a:fld>
            <a:endParaRPr lang="en-GB"/>
          </a:p>
        </p:txBody>
      </p:sp>
    </p:spTree>
    <p:extLst>
      <p:ext uri="{BB962C8B-B14F-4D97-AF65-F5344CB8AC3E}">
        <p14:creationId xmlns:p14="http://schemas.microsoft.com/office/powerpoint/2010/main" val="280406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164CD6-8596-4DBF-AFF8-3BD0622F49C5}"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7E67A2-E6CF-4D51-9992-03D9432F5E46}" type="slidenum">
              <a:rPr lang="en-GB" smtClean="0"/>
              <a:t>‹#›</a:t>
            </a:fld>
            <a:endParaRPr lang="en-GB"/>
          </a:p>
        </p:txBody>
      </p:sp>
    </p:spTree>
    <p:extLst>
      <p:ext uri="{BB962C8B-B14F-4D97-AF65-F5344CB8AC3E}">
        <p14:creationId xmlns:p14="http://schemas.microsoft.com/office/powerpoint/2010/main" val="413836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164CD6-8596-4DBF-AFF8-3BD0622F49C5}"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7E67A2-E6CF-4D51-9992-03D9432F5E46}" type="slidenum">
              <a:rPr lang="en-GB" smtClean="0"/>
              <a:t>‹#›</a:t>
            </a:fld>
            <a:endParaRPr lang="en-GB"/>
          </a:p>
        </p:txBody>
      </p:sp>
    </p:spTree>
    <p:extLst>
      <p:ext uri="{BB962C8B-B14F-4D97-AF65-F5344CB8AC3E}">
        <p14:creationId xmlns:p14="http://schemas.microsoft.com/office/powerpoint/2010/main" val="295593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164CD6-8596-4DBF-AFF8-3BD0622F49C5}" type="datetimeFigureOut">
              <a:rPr lang="en-GB" smtClean="0"/>
              <a:t>17/03/2020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7E67A2-E6CF-4D51-9992-03D9432F5E46}" type="slidenum">
              <a:rPr lang="en-GB" smtClean="0"/>
              <a:t>‹#›</a:t>
            </a:fld>
            <a:endParaRPr lang="en-GB"/>
          </a:p>
        </p:txBody>
      </p:sp>
    </p:spTree>
    <p:extLst>
      <p:ext uri="{BB962C8B-B14F-4D97-AF65-F5344CB8AC3E}">
        <p14:creationId xmlns:p14="http://schemas.microsoft.com/office/powerpoint/2010/main" val="2089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164CD6-8596-4DBF-AFF8-3BD0622F49C5}" type="datetimeFigureOut">
              <a:rPr lang="en-GB" smtClean="0"/>
              <a:t>17/03/2020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7E67A2-E6CF-4D51-9992-03D9432F5E46}" type="slidenum">
              <a:rPr lang="en-GB" smtClean="0"/>
              <a:t>‹#›</a:t>
            </a:fld>
            <a:endParaRPr lang="en-GB"/>
          </a:p>
        </p:txBody>
      </p:sp>
    </p:spTree>
    <p:extLst>
      <p:ext uri="{BB962C8B-B14F-4D97-AF65-F5344CB8AC3E}">
        <p14:creationId xmlns:p14="http://schemas.microsoft.com/office/powerpoint/2010/main" val="43916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64CD6-8596-4DBF-AFF8-3BD0622F49C5}" type="datetimeFigureOut">
              <a:rPr lang="en-GB" smtClean="0"/>
              <a:t>17/03/2020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7E67A2-E6CF-4D51-9992-03D9432F5E46}" type="slidenum">
              <a:rPr lang="en-GB" smtClean="0"/>
              <a:t>‹#›</a:t>
            </a:fld>
            <a:endParaRPr lang="en-GB"/>
          </a:p>
        </p:txBody>
      </p:sp>
    </p:spTree>
    <p:extLst>
      <p:ext uri="{BB962C8B-B14F-4D97-AF65-F5344CB8AC3E}">
        <p14:creationId xmlns:p14="http://schemas.microsoft.com/office/powerpoint/2010/main" val="37040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164CD6-8596-4DBF-AFF8-3BD0622F49C5}"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7E67A2-E6CF-4D51-9992-03D9432F5E46}" type="slidenum">
              <a:rPr lang="en-GB" smtClean="0"/>
              <a:t>‹#›</a:t>
            </a:fld>
            <a:endParaRPr lang="en-GB"/>
          </a:p>
        </p:txBody>
      </p:sp>
    </p:spTree>
    <p:extLst>
      <p:ext uri="{BB962C8B-B14F-4D97-AF65-F5344CB8AC3E}">
        <p14:creationId xmlns:p14="http://schemas.microsoft.com/office/powerpoint/2010/main" val="21928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164CD6-8596-4DBF-AFF8-3BD0622F49C5}"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7E67A2-E6CF-4D51-9992-03D9432F5E46}" type="slidenum">
              <a:rPr lang="en-GB" smtClean="0"/>
              <a:t>‹#›</a:t>
            </a:fld>
            <a:endParaRPr lang="en-GB"/>
          </a:p>
        </p:txBody>
      </p:sp>
    </p:spTree>
    <p:extLst>
      <p:ext uri="{BB962C8B-B14F-4D97-AF65-F5344CB8AC3E}">
        <p14:creationId xmlns:p14="http://schemas.microsoft.com/office/powerpoint/2010/main" val="2906076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64CD6-8596-4DBF-AFF8-3BD0622F49C5}" type="datetimeFigureOut">
              <a:rPr lang="en-GB" smtClean="0"/>
              <a:t>17/03/2020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E67A2-E6CF-4D51-9992-03D9432F5E46}" type="slidenum">
              <a:rPr lang="en-GB" smtClean="0"/>
              <a:t>‹#›</a:t>
            </a:fld>
            <a:endParaRPr lang="en-GB"/>
          </a:p>
        </p:txBody>
      </p:sp>
    </p:spTree>
    <p:extLst>
      <p:ext uri="{BB962C8B-B14F-4D97-AF65-F5344CB8AC3E}">
        <p14:creationId xmlns:p14="http://schemas.microsoft.com/office/powerpoint/2010/main" val="253803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8362" y="676337"/>
            <a:ext cx="9806247" cy="1074334"/>
          </a:xfrm>
        </p:spPr>
        <p:txBody>
          <a:bodyPr/>
          <a:lstStyle/>
          <a:p>
            <a:r>
              <a:rPr lang="en-US" b="1" dirty="0">
                <a:solidFill>
                  <a:srgbClr val="000000"/>
                </a:solidFill>
                <a:latin typeface="Arial"/>
                <a:ea typeface="Arial"/>
                <a:cs typeface="Arial"/>
                <a:sym typeface="Arial"/>
              </a:rPr>
              <a:t>Google Classroom</a:t>
            </a:r>
            <a:endParaRPr lang="en-GB" dirty="0"/>
          </a:p>
        </p:txBody>
      </p:sp>
      <p:pic>
        <p:nvPicPr>
          <p:cNvPr id="4" name="Google Shape;36;p7"/>
          <p:cNvPicPr preferRelativeResize="0"/>
          <p:nvPr/>
        </p:nvPicPr>
        <p:blipFill rotWithShape="1">
          <a:blip r:embed="rId2">
            <a:alphaModFix/>
          </a:blip>
          <a:srcRect/>
          <a:stretch/>
        </p:blipFill>
        <p:spPr>
          <a:xfrm>
            <a:off x="2485517" y="2247569"/>
            <a:ext cx="7051938" cy="2869180"/>
          </a:xfrm>
          <a:prstGeom prst="rect">
            <a:avLst/>
          </a:prstGeom>
          <a:noFill/>
          <a:ln>
            <a:noFill/>
          </a:ln>
        </p:spPr>
      </p:pic>
      <p:sp>
        <p:nvSpPr>
          <p:cNvPr id="3" name="Date Placeholder 2"/>
          <p:cNvSpPr>
            <a:spLocks noGrp="1"/>
          </p:cNvSpPr>
          <p:nvPr>
            <p:ph type="dt" sz="half" idx="10"/>
          </p:nvPr>
        </p:nvSpPr>
        <p:spPr>
          <a:xfrm>
            <a:off x="3085288" y="5724052"/>
            <a:ext cx="7595681" cy="365125"/>
          </a:xfrm>
        </p:spPr>
        <p:txBody>
          <a:bodyPr/>
          <a:lstStyle/>
          <a:p>
            <a:endParaRPr lang="en-GB" sz="4400" b="1" dirty="0">
              <a:solidFill>
                <a:schemeClr val="tx1"/>
              </a:solidFill>
            </a:endParaRPr>
          </a:p>
        </p:txBody>
      </p:sp>
    </p:spTree>
    <p:extLst>
      <p:ext uri="{BB962C8B-B14F-4D97-AF65-F5344CB8AC3E}">
        <p14:creationId xmlns:p14="http://schemas.microsoft.com/office/powerpoint/2010/main" val="986088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7293" y="1030334"/>
            <a:ext cx="9685507" cy="4278094"/>
          </a:xfrm>
          <a:prstGeom prst="rect">
            <a:avLst/>
          </a:prstGeom>
        </p:spPr>
        <p:txBody>
          <a:bodyPr wrap="square">
            <a:spAutoFit/>
          </a:bodyPr>
          <a:lstStyle/>
          <a:p>
            <a:r>
              <a:rPr lang="en-GB" sz="3200" b="1" dirty="0">
                <a:solidFill>
                  <a:srgbClr val="000000"/>
                </a:solidFill>
                <a:latin typeface="Calibri" panose="020F0502020204030204" pitchFamily="34" charset="0"/>
              </a:rPr>
              <a:t>Mobile Apps </a:t>
            </a:r>
            <a:endParaRPr lang="en-GB" sz="3200" dirty="0">
              <a:solidFill>
                <a:srgbClr val="000000"/>
              </a:solidFill>
              <a:latin typeface="Calibri" panose="020F0502020204030204" pitchFamily="34" charset="0"/>
            </a:endParaRPr>
          </a:p>
          <a:p>
            <a:r>
              <a:rPr lang="en-GB" sz="2400" dirty="0" smtClean="0">
                <a:solidFill>
                  <a:srgbClr val="000000"/>
                </a:solidFill>
                <a:latin typeface="Calibri" panose="020F0502020204030204" pitchFamily="34" charset="0"/>
              </a:rPr>
              <a:t>You can </a:t>
            </a:r>
            <a:r>
              <a:rPr lang="en-GB" sz="2400" dirty="0">
                <a:solidFill>
                  <a:srgbClr val="000000"/>
                </a:solidFill>
                <a:latin typeface="Calibri" panose="020F0502020204030204" pitchFamily="34" charset="0"/>
              </a:rPr>
              <a:t>download Google Apps for </a:t>
            </a:r>
            <a:r>
              <a:rPr lang="en-GB" sz="2400" dirty="0" smtClean="0">
                <a:solidFill>
                  <a:srgbClr val="000000"/>
                </a:solidFill>
                <a:latin typeface="Calibri" panose="020F0502020204030204" pitchFamily="34" charset="0"/>
              </a:rPr>
              <a:t>your handheld device</a:t>
            </a:r>
            <a:r>
              <a:rPr lang="en-GB" sz="2400" dirty="0">
                <a:solidFill>
                  <a:srgbClr val="000000"/>
                </a:solidFill>
                <a:latin typeface="Calibri" panose="020F0502020204030204" pitchFamily="34" charset="0"/>
              </a:rPr>
              <a:t>. They are free but </a:t>
            </a:r>
            <a:r>
              <a:rPr lang="en-GB" sz="2400" dirty="0" smtClean="0">
                <a:solidFill>
                  <a:srgbClr val="000000"/>
                </a:solidFill>
                <a:latin typeface="Calibri" panose="020F0502020204030204" pitchFamily="34" charset="0"/>
              </a:rPr>
              <a:t>you </a:t>
            </a:r>
            <a:r>
              <a:rPr lang="en-GB" sz="2400" dirty="0">
                <a:solidFill>
                  <a:srgbClr val="000000"/>
                </a:solidFill>
                <a:latin typeface="Calibri" panose="020F0502020204030204" pitchFamily="34" charset="0"/>
              </a:rPr>
              <a:t>must remember to use </a:t>
            </a:r>
            <a:r>
              <a:rPr lang="en-GB" sz="2400" dirty="0" smtClean="0">
                <a:solidFill>
                  <a:srgbClr val="000000"/>
                </a:solidFill>
                <a:latin typeface="Calibri" panose="020F0502020204030204" pitchFamily="34" charset="0"/>
              </a:rPr>
              <a:t>your </a:t>
            </a:r>
            <a:r>
              <a:rPr lang="en-GB" sz="2400" dirty="0">
                <a:solidFill>
                  <a:srgbClr val="000000"/>
                </a:solidFill>
                <a:latin typeface="Calibri" panose="020F0502020204030204" pitchFamily="34" charset="0"/>
              </a:rPr>
              <a:t>school login </a:t>
            </a:r>
            <a:r>
              <a:rPr lang="en-GB" sz="2400" dirty="0" smtClean="0">
                <a:solidFill>
                  <a:srgbClr val="000000"/>
                </a:solidFill>
                <a:latin typeface="Calibri" panose="020F0502020204030204" pitchFamily="34" charset="0"/>
              </a:rPr>
              <a:t>details. </a:t>
            </a:r>
            <a:r>
              <a:rPr lang="en-GB" sz="2400" dirty="0">
                <a:solidFill>
                  <a:srgbClr val="000000"/>
                </a:solidFill>
                <a:latin typeface="Calibri" panose="020F0502020204030204" pitchFamily="34" charset="0"/>
              </a:rPr>
              <a:t>Inside each app, they will give the user the choice on which to use. </a:t>
            </a:r>
            <a:endParaRPr lang="en-GB" sz="2400" dirty="0" smtClean="0">
              <a:solidFill>
                <a:srgbClr val="000000"/>
              </a:solidFill>
              <a:latin typeface="Calibri" panose="020F0502020204030204" pitchFamily="34" charset="0"/>
            </a:endParaRPr>
          </a:p>
          <a:p>
            <a:endParaRPr lang="en-GB" sz="2400" dirty="0">
              <a:solidFill>
                <a:srgbClr val="000000"/>
              </a:solidFill>
              <a:latin typeface="Calibri" panose="020F0502020204030204" pitchFamily="34" charset="0"/>
            </a:endParaRPr>
          </a:p>
          <a:p>
            <a:r>
              <a:rPr lang="en-GB" sz="2400" dirty="0">
                <a:solidFill>
                  <a:srgbClr val="000000"/>
                </a:solidFill>
                <a:latin typeface="Calibri" panose="020F0502020204030204" pitchFamily="34" charset="0"/>
              </a:rPr>
              <a:t>The recommended apps are the following: </a:t>
            </a:r>
          </a:p>
          <a:p>
            <a:r>
              <a:rPr lang="en-GB" dirty="0">
                <a:solidFill>
                  <a:srgbClr val="000000"/>
                </a:solidFill>
                <a:latin typeface="Wingdings" panose="05000000000000000000" pitchFamily="2" charset="2"/>
              </a:rPr>
              <a:t> </a:t>
            </a:r>
            <a:r>
              <a:rPr lang="en-GB" sz="2400" dirty="0">
                <a:solidFill>
                  <a:srgbClr val="000000"/>
                </a:solidFill>
                <a:latin typeface="Calibri" panose="020F0502020204030204" pitchFamily="34" charset="0"/>
              </a:rPr>
              <a:t>Google Classroom </a:t>
            </a:r>
          </a:p>
          <a:p>
            <a:r>
              <a:rPr lang="en-GB" dirty="0">
                <a:solidFill>
                  <a:srgbClr val="000000"/>
                </a:solidFill>
                <a:latin typeface="Wingdings" panose="05000000000000000000" pitchFamily="2" charset="2"/>
              </a:rPr>
              <a:t> </a:t>
            </a:r>
            <a:r>
              <a:rPr lang="en-GB" sz="2400" dirty="0">
                <a:solidFill>
                  <a:srgbClr val="000000"/>
                </a:solidFill>
                <a:latin typeface="Calibri" panose="020F0502020204030204" pitchFamily="34" charset="0"/>
              </a:rPr>
              <a:t>Google Drive </a:t>
            </a:r>
          </a:p>
          <a:p>
            <a:r>
              <a:rPr lang="en-GB" dirty="0">
                <a:solidFill>
                  <a:srgbClr val="000000"/>
                </a:solidFill>
                <a:latin typeface="Wingdings" panose="05000000000000000000" pitchFamily="2" charset="2"/>
              </a:rPr>
              <a:t> </a:t>
            </a:r>
            <a:r>
              <a:rPr lang="en-GB" sz="2400" dirty="0">
                <a:solidFill>
                  <a:srgbClr val="000000"/>
                </a:solidFill>
                <a:latin typeface="Calibri" panose="020F0502020204030204" pitchFamily="34" charset="0"/>
              </a:rPr>
              <a:t>Google Docs (free alternative to MS Word) </a:t>
            </a:r>
          </a:p>
          <a:p>
            <a:r>
              <a:rPr lang="en-GB" dirty="0">
                <a:solidFill>
                  <a:srgbClr val="000000"/>
                </a:solidFill>
                <a:latin typeface="Wingdings" panose="05000000000000000000" pitchFamily="2" charset="2"/>
              </a:rPr>
              <a:t> </a:t>
            </a:r>
            <a:r>
              <a:rPr lang="en-GB" sz="2400" dirty="0">
                <a:solidFill>
                  <a:srgbClr val="000000"/>
                </a:solidFill>
                <a:latin typeface="Calibri" panose="020F0502020204030204" pitchFamily="34" charset="0"/>
              </a:rPr>
              <a:t>Google Slides (free alternative to MS PowerPoint) </a:t>
            </a:r>
          </a:p>
          <a:p>
            <a:r>
              <a:rPr lang="en-GB" dirty="0">
                <a:solidFill>
                  <a:srgbClr val="000000"/>
                </a:solidFill>
                <a:latin typeface="Wingdings" panose="05000000000000000000" pitchFamily="2" charset="2"/>
              </a:rPr>
              <a:t> </a:t>
            </a:r>
            <a:r>
              <a:rPr lang="en-GB" sz="2400" dirty="0">
                <a:solidFill>
                  <a:srgbClr val="000000"/>
                </a:solidFill>
                <a:latin typeface="Calibri" panose="020F0502020204030204" pitchFamily="34" charset="0"/>
              </a:rPr>
              <a:t>Google Sheets (free alternative to MS Excel) </a:t>
            </a:r>
          </a:p>
        </p:txBody>
      </p:sp>
    </p:spTree>
    <p:extLst>
      <p:ext uri="{BB962C8B-B14F-4D97-AF65-F5344CB8AC3E}">
        <p14:creationId xmlns:p14="http://schemas.microsoft.com/office/powerpoint/2010/main" val="2269793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latin typeface="Arial"/>
                <a:ea typeface="Arial"/>
                <a:cs typeface="Arial"/>
                <a:sym typeface="Arial"/>
              </a:rPr>
              <a:t>What is Google Classroom?</a:t>
            </a:r>
            <a:endParaRPr lang="en-GB" dirty="0"/>
          </a:p>
        </p:txBody>
      </p:sp>
      <p:sp>
        <p:nvSpPr>
          <p:cNvPr id="3" name="Content Placeholder 2"/>
          <p:cNvSpPr>
            <a:spLocks noGrp="1"/>
          </p:cNvSpPr>
          <p:nvPr>
            <p:ph idx="1"/>
          </p:nvPr>
        </p:nvSpPr>
        <p:spPr/>
        <p:txBody>
          <a:bodyPr/>
          <a:lstStyle/>
          <a:p>
            <a:pPr marL="457200" lvl="0">
              <a:lnSpc>
                <a:spcPct val="100000"/>
              </a:lnSpc>
              <a:spcBef>
                <a:spcPts val="0"/>
              </a:spcBef>
              <a:buClr>
                <a:srgbClr val="000000"/>
              </a:buClr>
              <a:buNone/>
            </a:pPr>
            <a:r>
              <a:rPr lang="en-GB" dirty="0">
                <a:solidFill>
                  <a:srgbClr val="000000"/>
                </a:solidFill>
                <a:latin typeface="Arial"/>
                <a:ea typeface="Arial"/>
                <a:cs typeface="Arial"/>
                <a:sym typeface="Arial"/>
              </a:rPr>
              <a:t>Google Classroom is available to schools with a Google</a:t>
            </a:r>
            <a:endParaRPr lang="en-GB" dirty="0">
              <a:solidFill>
                <a:srgbClr val="000000"/>
              </a:solidFill>
            </a:endParaRPr>
          </a:p>
          <a:p>
            <a:pPr marL="457200" lvl="0">
              <a:lnSpc>
                <a:spcPct val="100000"/>
              </a:lnSpc>
              <a:spcBef>
                <a:spcPts val="0"/>
              </a:spcBef>
              <a:buClr>
                <a:srgbClr val="000000"/>
              </a:buClr>
              <a:buNone/>
            </a:pPr>
            <a:r>
              <a:rPr lang="en-GB" dirty="0">
                <a:solidFill>
                  <a:srgbClr val="000000"/>
                </a:solidFill>
                <a:latin typeface="Arial"/>
                <a:ea typeface="Arial"/>
                <a:cs typeface="Arial"/>
                <a:sym typeface="Arial"/>
              </a:rPr>
              <a:t>Apps for Education (</a:t>
            </a:r>
            <a:r>
              <a:rPr lang="en-GB" dirty="0" err="1">
                <a:solidFill>
                  <a:srgbClr val="000000"/>
                </a:solidFill>
                <a:latin typeface="Arial"/>
                <a:ea typeface="Arial"/>
                <a:cs typeface="Arial"/>
                <a:sym typeface="Arial"/>
              </a:rPr>
              <a:t>GAfE</a:t>
            </a:r>
            <a:r>
              <a:rPr lang="en-GB" dirty="0" smtClean="0">
                <a:solidFill>
                  <a:srgbClr val="000000"/>
                </a:solidFill>
                <a:latin typeface="Arial"/>
                <a:ea typeface="Arial"/>
                <a:cs typeface="Arial"/>
                <a:sym typeface="Arial"/>
              </a:rPr>
              <a:t>) domain</a:t>
            </a:r>
            <a:r>
              <a:rPr lang="en-GB" dirty="0">
                <a:solidFill>
                  <a:srgbClr val="000000"/>
                </a:solidFill>
                <a:latin typeface="Arial"/>
                <a:ea typeface="Arial"/>
                <a:cs typeface="Arial"/>
                <a:sym typeface="Arial"/>
              </a:rPr>
              <a:t>. </a:t>
            </a:r>
            <a:endParaRPr lang="en-GB" dirty="0" smtClean="0"/>
          </a:p>
          <a:p>
            <a:pPr marL="457200" lvl="0">
              <a:lnSpc>
                <a:spcPct val="100000"/>
              </a:lnSpc>
              <a:spcBef>
                <a:spcPts val="0"/>
              </a:spcBef>
              <a:buClr>
                <a:srgbClr val="000000"/>
              </a:buClr>
              <a:buNone/>
            </a:pPr>
            <a:endParaRPr lang="en-GB" dirty="0">
              <a:solidFill>
                <a:srgbClr val="000000"/>
              </a:solidFill>
              <a:latin typeface="Arial"/>
              <a:ea typeface="Arial"/>
              <a:cs typeface="Arial"/>
              <a:sym typeface="Arial"/>
            </a:endParaRPr>
          </a:p>
          <a:p>
            <a:pPr marL="457200" lvl="0">
              <a:lnSpc>
                <a:spcPct val="100000"/>
              </a:lnSpc>
              <a:spcBef>
                <a:spcPts val="0"/>
              </a:spcBef>
              <a:buClr>
                <a:srgbClr val="000000"/>
              </a:buClr>
              <a:buNone/>
            </a:pPr>
            <a:r>
              <a:rPr lang="en-GB" dirty="0">
                <a:solidFill>
                  <a:srgbClr val="000000"/>
                </a:solidFill>
                <a:latin typeface="Arial"/>
                <a:ea typeface="Arial"/>
                <a:cs typeface="Arial"/>
                <a:sym typeface="Arial"/>
              </a:rPr>
              <a:t>Classroom is a way to get all of </a:t>
            </a:r>
            <a:endParaRPr lang="en-GB" dirty="0" smtClean="0"/>
          </a:p>
          <a:p>
            <a:pPr marL="457200" lvl="0">
              <a:lnSpc>
                <a:spcPct val="100000"/>
              </a:lnSpc>
              <a:spcBef>
                <a:spcPts val="0"/>
              </a:spcBef>
              <a:buClr>
                <a:srgbClr val="000000"/>
              </a:buClr>
              <a:buNone/>
            </a:pPr>
            <a:r>
              <a:rPr lang="en-GB" dirty="0">
                <a:solidFill>
                  <a:srgbClr val="000000"/>
                </a:solidFill>
                <a:latin typeface="Arial"/>
                <a:ea typeface="Arial"/>
                <a:cs typeface="Arial"/>
                <a:sym typeface="Arial"/>
              </a:rPr>
              <a:t>your students in one place and </a:t>
            </a:r>
            <a:endParaRPr lang="en-GB" dirty="0" smtClean="0"/>
          </a:p>
          <a:p>
            <a:pPr marL="457200" lvl="0">
              <a:lnSpc>
                <a:spcPct val="100000"/>
              </a:lnSpc>
              <a:spcBef>
                <a:spcPts val="0"/>
              </a:spcBef>
              <a:buClr>
                <a:srgbClr val="000000"/>
              </a:buClr>
              <a:buNone/>
            </a:pPr>
            <a:r>
              <a:rPr lang="en-GB" dirty="0">
                <a:solidFill>
                  <a:srgbClr val="000000"/>
                </a:solidFill>
                <a:latin typeface="Arial"/>
                <a:ea typeface="Arial"/>
                <a:cs typeface="Arial"/>
                <a:sym typeface="Arial"/>
              </a:rPr>
              <a:t>allows you to easily </a:t>
            </a:r>
            <a:r>
              <a:rPr lang="en-GB" b="1" dirty="0">
                <a:solidFill>
                  <a:srgbClr val="000000"/>
                </a:solidFill>
                <a:latin typeface="Arial"/>
                <a:ea typeface="Arial"/>
                <a:cs typeface="Arial"/>
                <a:sym typeface="Arial"/>
              </a:rPr>
              <a:t>assign</a:t>
            </a:r>
            <a:r>
              <a:rPr lang="en-GB" dirty="0">
                <a:solidFill>
                  <a:srgbClr val="000000"/>
                </a:solidFill>
                <a:latin typeface="Arial"/>
                <a:ea typeface="Arial"/>
                <a:cs typeface="Arial"/>
                <a:sym typeface="Arial"/>
              </a:rPr>
              <a:t> work </a:t>
            </a:r>
            <a:endParaRPr lang="en-GB" dirty="0" smtClean="0"/>
          </a:p>
          <a:p>
            <a:pPr marL="457200" lvl="0">
              <a:lnSpc>
                <a:spcPct val="100000"/>
              </a:lnSpc>
              <a:spcBef>
                <a:spcPts val="0"/>
              </a:spcBef>
              <a:buClr>
                <a:srgbClr val="000000"/>
              </a:buClr>
              <a:buNone/>
            </a:pPr>
            <a:r>
              <a:rPr lang="en-GB" dirty="0">
                <a:solidFill>
                  <a:srgbClr val="000000"/>
                </a:solidFill>
                <a:latin typeface="Arial"/>
                <a:ea typeface="Arial"/>
                <a:cs typeface="Arial"/>
                <a:sym typeface="Arial"/>
              </a:rPr>
              <a:t>and for students to </a:t>
            </a:r>
            <a:r>
              <a:rPr lang="en-GB" b="1" dirty="0" smtClean="0">
                <a:solidFill>
                  <a:srgbClr val="000000"/>
                </a:solidFill>
                <a:latin typeface="Arial"/>
                <a:ea typeface="Arial"/>
                <a:cs typeface="Arial"/>
                <a:sym typeface="Arial"/>
              </a:rPr>
              <a:t>submit</a:t>
            </a:r>
            <a:r>
              <a:rPr lang="en-GB" dirty="0" smtClean="0">
                <a:solidFill>
                  <a:srgbClr val="000000"/>
                </a:solidFill>
                <a:latin typeface="Arial"/>
                <a:ea typeface="Arial"/>
                <a:cs typeface="Arial"/>
                <a:sym typeface="Arial"/>
              </a:rPr>
              <a:t>.</a:t>
            </a:r>
            <a:endParaRPr lang="en-GB" dirty="0" smtClean="0"/>
          </a:p>
          <a:p>
            <a:pPr marL="457200" lvl="0">
              <a:lnSpc>
                <a:spcPct val="100000"/>
              </a:lnSpc>
              <a:spcBef>
                <a:spcPts val="0"/>
              </a:spcBef>
              <a:buClr>
                <a:srgbClr val="000000"/>
              </a:buClr>
              <a:buNone/>
            </a:pPr>
            <a:endParaRPr lang="en-GB" dirty="0">
              <a:solidFill>
                <a:srgbClr val="000000"/>
              </a:solidFill>
              <a:latin typeface="Arial"/>
              <a:ea typeface="Arial"/>
              <a:cs typeface="Arial"/>
              <a:sym typeface="Arial"/>
            </a:endParaRPr>
          </a:p>
          <a:p>
            <a:pPr marL="457200" lvl="0">
              <a:lnSpc>
                <a:spcPct val="100000"/>
              </a:lnSpc>
              <a:spcBef>
                <a:spcPts val="0"/>
              </a:spcBef>
              <a:buClr>
                <a:srgbClr val="000000"/>
              </a:buClr>
              <a:buNone/>
            </a:pPr>
            <a:r>
              <a:rPr lang="en-GB" dirty="0">
                <a:solidFill>
                  <a:srgbClr val="000000"/>
                </a:solidFill>
                <a:latin typeface="Arial"/>
                <a:ea typeface="Arial"/>
                <a:cs typeface="Arial"/>
                <a:sym typeface="Arial"/>
              </a:rPr>
              <a:t>Home base for google drive. </a:t>
            </a:r>
            <a:endParaRPr lang="en-GB" dirty="0" smtClean="0"/>
          </a:p>
          <a:p>
            <a:pPr marL="0" indent="0">
              <a:buNone/>
            </a:pPr>
            <a:endParaRPr lang="en-GB" dirty="0"/>
          </a:p>
        </p:txBody>
      </p:sp>
      <p:pic>
        <p:nvPicPr>
          <p:cNvPr id="4" name="Google Shape;43;p8"/>
          <p:cNvPicPr preferRelativeResize="0"/>
          <p:nvPr/>
        </p:nvPicPr>
        <p:blipFill rotWithShape="1">
          <a:blip r:embed="rId2">
            <a:alphaModFix/>
          </a:blip>
          <a:srcRect/>
          <a:stretch/>
        </p:blipFill>
        <p:spPr>
          <a:xfrm>
            <a:off x="7876951" y="3157951"/>
            <a:ext cx="2065337" cy="2065337"/>
          </a:xfrm>
          <a:prstGeom prst="rect">
            <a:avLst/>
          </a:prstGeom>
          <a:noFill/>
          <a:ln>
            <a:noFill/>
          </a:ln>
        </p:spPr>
      </p:pic>
    </p:spTree>
    <p:extLst>
      <p:ext uri="{BB962C8B-B14F-4D97-AF65-F5344CB8AC3E}">
        <p14:creationId xmlns:p14="http://schemas.microsoft.com/office/powerpoint/2010/main" val="2810844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8732" y="172786"/>
            <a:ext cx="10327532" cy="5878532"/>
          </a:xfrm>
          <a:prstGeom prst="rect">
            <a:avLst/>
          </a:prstGeom>
        </p:spPr>
        <p:txBody>
          <a:bodyPr wrap="square">
            <a:spAutoFit/>
          </a:bodyPr>
          <a:lstStyle/>
          <a:p>
            <a:endParaRPr lang="en-GB" sz="3200" dirty="0">
              <a:solidFill>
                <a:srgbClr val="000000"/>
              </a:solidFill>
              <a:latin typeface="Calibri" panose="020F0502020204030204" pitchFamily="34" charset="0"/>
            </a:endParaRPr>
          </a:p>
          <a:p>
            <a:r>
              <a:rPr lang="en-GB" sz="3200" dirty="0">
                <a:solidFill>
                  <a:srgbClr val="000000"/>
                </a:solidFill>
                <a:latin typeface="Calibri" panose="020F0502020204030204" pitchFamily="34" charset="0"/>
              </a:rPr>
              <a:t> </a:t>
            </a:r>
            <a:r>
              <a:rPr lang="en-GB" sz="3600" b="1" dirty="0">
                <a:solidFill>
                  <a:srgbClr val="000000"/>
                </a:solidFill>
                <a:latin typeface="Calibri" panose="020F0502020204030204" pitchFamily="34" charset="0"/>
              </a:rPr>
              <a:t>Logging In </a:t>
            </a:r>
            <a:endParaRPr lang="en-GB" sz="3600" dirty="0">
              <a:solidFill>
                <a:srgbClr val="000000"/>
              </a:solidFill>
              <a:latin typeface="Calibri" panose="020F0502020204030204" pitchFamily="34" charset="0"/>
            </a:endParaRPr>
          </a:p>
          <a:p>
            <a:pPr marL="342900" indent="-342900">
              <a:buAutoNum type="arabicPeriod"/>
            </a:pPr>
            <a:r>
              <a:rPr lang="en-GB" sz="2800" dirty="0" smtClean="0">
                <a:solidFill>
                  <a:srgbClr val="000000"/>
                </a:solidFill>
                <a:latin typeface="Calibri" panose="020F0502020204030204" pitchFamily="34" charset="0"/>
              </a:rPr>
              <a:t>Go </a:t>
            </a:r>
            <a:r>
              <a:rPr lang="en-GB" sz="2800" dirty="0">
                <a:solidFill>
                  <a:srgbClr val="000000"/>
                </a:solidFill>
                <a:latin typeface="Calibri" panose="020F0502020204030204" pitchFamily="34" charset="0"/>
              </a:rPr>
              <a:t>to https://classroom.google.com and click on the “</a:t>
            </a:r>
            <a:r>
              <a:rPr lang="en-GB" sz="2800" b="1" dirty="0">
                <a:solidFill>
                  <a:srgbClr val="000000"/>
                </a:solidFill>
                <a:latin typeface="Calibri" panose="020F0502020204030204" pitchFamily="34" charset="0"/>
              </a:rPr>
              <a:t>Sign In</a:t>
            </a:r>
            <a:r>
              <a:rPr lang="en-GB" sz="2800" dirty="0">
                <a:solidFill>
                  <a:srgbClr val="000000"/>
                </a:solidFill>
                <a:latin typeface="Calibri" panose="020F0502020204030204" pitchFamily="34" charset="0"/>
              </a:rPr>
              <a:t>” button. </a:t>
            </a:r>
            <a:endParaRPr lang="en-GB" sz="2800" dirty="0" smtClean="0">
              <a:solidFill>
                <a:srgbClr val="000000"/>
              </a:solidFill>
              <a:latin typeface="Calibri" panose="020F0502020204030204" pitchFamily="34" charset="0"/>
            </a:endParaRPr>
          </a:p>
          <a:p>
            <a:endParaRPr lang="en-GB" sz="2800" dirty="0">
              <a:solidFill>
                <a:srgbClr val="000000"/>
              </a:solidFill>
              <a:latin typeface="Calibri" panose="020F0502020204030204" pitchFamily="34" charset="0"/>
            </a:endParaRPr>
          </a:p>
          <a:p>
            <a:r>
              <a:rPr lang="en-GB" sz="2800" dirty="0">
                <a:solidFill>
                  <a:srgbClr val="000000"/>
                </a:solidFill>
                <a:latin typeface="Calibri" panose="020F0502020204030204" pitchFamily="34" charset="0"/>
              </a:rPr>
              <a:t>2. Having got to Google Classroom, to sign in, students must enter their school login credentials. This is their school e-mail address and their network password. </a:t>
            </a:r>
            <a:endParaRPr lang="en-GB" sz="2800" dirty="0" smtClean="0">
              <a:solidFill>
                <a:srgbClr val="000000"/>
              </a:solidFill>
              <a:latin typeface="Calibri" panose="020F0502020204030204" pitchFamily="34" charset="0"/>
            </a:endParaRPr>
          </a:p>
          <a:p>
            <a:endParaRPr lang="en-GB" sz="2800" dirty="0"/>
          </a:p>
          <a:p>
            <a:r>
              <a:rPr lang="en-GB" sz="2800" dirty="0"/>
              <a:t> 3. Having logged in, students will be presented with all of the Classrooms that they have already enrolled onto. For a student to enrol onto another Classroom, they must click on the "+" sign at the top of the screen, followed by "Join Class". </a:t>
            </a:r>
          </a:p>
        </p:txBody>
      </p:sp>
    </p:spTree>
    <p:extLst>
      <p:ext uri="{BB962C8B-B14F-4D97-AF65-F5344CB8AC3E}">
        <p14:creationId xmlns:p14="http://schemas.microsoft.com/office/powerpoint/2010/main" val="3928254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37761"/>
          <a:stretch/>
        </p:blipFill>
        <p:spPr>
          <a:xfrm>
            <a:off x="0" y="0"/>
            <a:ext cx="9316874" cy="3261817"/>
          </a:xfrm>
          <a:prstGeom prst="rect">
            <a:avLst/>
          </a:prstGeom>
        </p:spPr>
      </p:pic>
      <p:sp>
        <p:nvSpPr>
          <p:cNvPr id="5" name="Google Shape;86;p14"/>
          <p:cNvSpPr txBox="1">
            <a:spLocks noGrp="1"/>
          </p:cNvSpPr>
          <p:nvPr>
            <p:ph type="body" idx="1"/>
          </p:nvPr>
        </p:nvSpPr>
        <p:spPr>
          <a:xfrm>
            <a:off x="6196084" y="2934269"/>
            <a:ext cx="5850340" cy="3811169"/>
          </a:xfrm>
          <a:prstGeom prst="rect">
            <a:avLst/>
          </a:prstGeom>
          <a:noFill/>
          <a:ln>
            <a:noFill/>
          </a:ln>
        </p:spPr>
        <p:txBody>
          <a:bodyPr spcFirstLastPara="1" vert="horz" wrap="square" lIns="121900" tIns="121900" rIns="121900" bIns="121900" rtlCol="0" anchor="t" anchorCtr="0">
            <a:noAutofit/>
          </a:bodyPr>
          <a:lstStyle/>
          <a:p>
            <a:pPr marL="0" indent="0">
              <a:spcBef>
                <a:spcPts val="0"/>
              </a:spcBef>
              <a:buClr>
                <a:srgbClr val="000000"/>
              </a:buClr>
              <a:buNone/>
            </a:pPr>
            <a:r>
              <a:rPr lang="en-US" sz="3200" b="1" dirty="0">
                <a:solidFill>
                  <a:srgbClr val="000000"/>
                </a:solidFill>
              </a:rPr>
              <a:t>Using the Classroom Code to join:</a:t>
            </a:r>
            <a:endParaRPr sz="2800" dirty="0"/>
          </a:p>
          <a:p>
            <a:pPr marL="0" indent="0">
              <a:spcBef>
                <a:spcPts val="0"/>
              </a:spcBef>
              <a:buClr>
                <a:srgbClr val="000000"/>
              </a:buClr>
              <a:buSzPts val="3000"/>
              <a:buFont typeface="Arial"/>
              <a:buAutoNum type="arabicPeriod"/>
            </a:pPr>
            <a:r>
              <a:rPr lang="en-US" sz="2400" dirty="0">
                <a:solidFill>
                  <a:srgbClr val="000000"/>
                </a:solidFill>
              </a:rPr>
              <a:t>Go to Google Classroom. </a:t>
            </a:r>
            <a:endParaRPr sz="2800" dirty="0"/>
          </a:p>
          <a:p>
            <a:pPr marL="0" indent="0">
              <a:spcBef>
                <a:spcPts val="0"/>
              </a:spcBef>
              <a:buClr>
                <a:srgbClr val="000000"/>
              </a:buClr>
              <a:buSzPts val="3000"/>
              <a:buFont typeface="Arial"/>
              <a:buAutoNum type="arabicPeriod"/>
            </a:pPr>
            <a:r>
              <a:rPr lang="en-US" sz="2400" dirty="0">
                <a:solidFill>
                  <a:srgbClr val="000000"/>
                </a:solidFill>
              </a:rPr>
              <a:t>Click on the plus sign in the right hand               corner.</a:t>
            </a:r>
            <a:endParaRPr sz="2800" dirty="0"/>
          </a:p>
          <a:p>
            <a:pPr marL="0" indent="0">
              <a:spcBef>
                <a:spcPts val="0"/>
              </a:spcBef>
              <a:buClr>
                <a:srgbClr val="000000"/>
              </a:buClr>
              <a:buSzPts val="3000"/>
              <a:buFont typeface="Arial"/>
              <a:buAutoNum type="arabicPeriod"/>
            </a:pPr>
            <a:r>
              <a:rPr lang="en-US" sz="2400" dirty="0">
                <a:solidFill>
                  <a:srgbClr val="000000"/>
                </a:solidFill>
              </a:rPr>
              <a:t>Click join class.</a:t>
            </a:r>
            <a:endParaRPr sz="2800" dirty="0"/>
          </a:p>
          <a:p>
            <a:pPr marL="0" indent="0">
              <a:spcBef>
                <a:spcPts val="0"/>
              </a:spcBef>
              <a:buClr>
                <a:srgbClr val="000000"/>
              </a:buClr>
              <a:buSzPts val="3000"/>
              <a:buFont typeface="Arial"/>
              <a:buAutoNum type="arabicPeriod"/>
            </a:pPr>
            <a:r>
              <a:rPr lang="en-US" sz="2400" dirty="0">
                <a:solidFill>
                  <a:srgbClr val="000000"/>
                </a:solidFill>
              </a:rPr>
              <a:t>Then type in the</a:t>
            </a:r>
            <a:endParaRPr sz="2800" dirty="0"/>
          </a:p>
          <a:p>
            <a:pPr marL="0" indent="0">
              <a:spcBef>
                <a:spcPts val="0"/>
              </a:spcBef>
              <a:buClr>
                <a:srgbClr val="000000"/>
              </a:buClr>
              <a:buNone/>
            </a:pPr>
            <a:r>
              <a:rPr lang="en-US" sz="2400" dirty="0">
                <a:solidFill>
                  <a:srgbClr val="000000"/>
                </a:solidFill>
              </a:rPr>
              <a:t>	classroom code</a:t>
            </a:r>
            <a:endParaRPr sz="2800" dirty="0"/>
          </a:p>
          <a:p>
            <a:pPr marL="0" indent="0">
              <a:spcBef>
                <a:spcPts val="0"/>
              </a:spcBef>
              <a:buClr>
                <a:srgbClr val="000000"/>
              </a:buClr>
              <a:buNone/>
            </a:pPr>
            <a:r>
              <a:rPr lang="en-US" sz="2400" dirty="0">
                <a:solidFill>
                  <a:srgbClr val="000000"/>
                </a:solidFill>
              </a:rPr>
              <a:t>	     and click join.</a:t>
            </a:r>
            <a:endParaRPr sz="2800" dirty="0"/>
          </a:p>
          <a:p>
            <a:pPr marL="0" indent="0">
              <a:spcBef>
                <a:spcPts val="0"/>
              </a:spcBef>
              <a:buClr>
                <a:srgbClr val="000000"/>
              </a:buClr>
              <a:buNone/>
            </a:pPr>
            <a:r>
              <a:rPr lang="en-US" sz="4000" dirty="0">
                <a:solidFill>
                  <a:srgbClr val="000000"/>
                </a:solidFill>
              </a:rPr>
              <a:t> </a:t>
            </a:r>
            <a:endParaRPr dirty="0"/>
          </a:p>
        </p:txBody>
      </p:sp>
      <p:cxnSp>
        <p:nvCxnSpPr>
          <p:cNvPr id="6" name="Google Shape;88;p14"/>
          <p:cNvCxnSpPr/>
          <p:nvPr/>
        </p:nvCxnSpPr>
        <p:spPr>
          <a:xfrm flipH="1" flipV="1">
            <a:off x="8420669" y="873457"/>
            <a:ext cx="700585" cy="2142701"/>
          </a:xfrm>
          <a:prstGeom prst="straightConnector1">
            <a:avLst/>
          </a:prstGeom>
          <a:noFill/>
          <a:ln w="76200" cap="flat" cmpd="sng">
            <a:solidFill>
              <a:srgbClr val="FF0000"/>
            </a:solidFill>
            <a:prstDash val="solid"/>
            <a:miter lim="8000"/>
            <a:headEnd type="none" w="sm" len="sm"/>
            <a:tailEnd type="triangle" w="lg" len="lg"/>
          </a:ln>
        </p:spPr>
      </p:cxnSp>
    </p:spTree>
    <p:extLst>
      <p:ext uri="{BB962C8B-B14F-4D97-AF65-F5344CB8AC3E}">
        <p14:creationId xmlns:p14="http://schemas.microsoft.com/office/powerpoint/2010/main" val="196167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dirty="0"/>
          </a:p>
        </p:txBody>
      </p:sp>
      <p:pic>
        <p:nvPicPr>
          <p:cNvPr id="7" name="Picture 6"/>
          <p:cNvPicPr/>
          <p:nvPr/>
        </p:nvPicPr>
        <p:blipFill rotWithShape="1">
          <a:blip r:embed="rId2"/>
          <a:srcRect l="167" t="4136" r="49811" b="11973"/>
          <a:stretch/>
        </p:blipFill>
        <p:spPr bwMode="auto">
          <a:xfrm>
            <a:off x="0" y="247649"/>
            <a:ext cx="11938958" cy="61272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4974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dirty="0"/>
          </a:p>
        </p:txBody>
      </p:sp>
      <p:pic>
        <p:nvPicPr>
          <p:cNvPr id="4" name="Picture 3"/>
          <p:cNvPicPr/>
          <p:nvPr/>
        </p:nvPicPr>
        <p:blipFill rotWithShape="1">
          <a:blip r:embed="rId2"/>
          <a:srcRect l="499" t="7088" r="50310" b="9020"/>
          <a:stretch/>
        </p:blipFill>
        <p:spPr bwMode="auto">
          <a:xfrm>
            <a:off x="0" y="368419"/>
            <a:ext cx="12192000" cy="59633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6894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0" t="-182"/>
          <a:stretch/>
        </p:blipFill>
        <p:spPr>
          <a:xfrm>
            <a:off x="242173" y="1705971"/>
            <a:ext cx="6000212" cy="3384644"/>
          </a:xfrm>
          <a:prstGeom prst="rect">
            <a:avLst/>
          </a:prstGeom>
        </p:spPr>
      </p:pic>
      <p:sp>
        <p:nvSpPr>
          <p:cNvPr id="5" name="Rectangle 4"/>
          <p:cNvSpPr/>
          <p:nvPr/>
        </p:nvSpPr>
        <p:spPr>
          <a:xfrm>
            <a:off x="6378863" y="814148"/>
            <a:ext cx="5453745" cy="5632311"/>
          </a:xfrm>
          <a:prstGeom prst="rect">
            <a:avLst/>
          </a:prstGeom>
        </p:spPr>
        <p:txBody>
          <a:bodyPr wrap="square">
            <a:spAutoFit/>
          </a:bodyPr>
          <a:lstStyle/>
          <a:p>
            <a:r>
              <a:rPr lang="en-GB" sz="2400" dirty="0">
                <a:solidFill>
                  <a:srgbClr val="000000"/>
                </a:solidFill>
                <a:latin typeface="Calibri" panose="020F0502020204030204" pitchFamily="34" charset="0"/>
              </a:rPr>
              <a:t>The stream works similarly to a social network page. The most recent post that a teacher has added to the Google Classroom will be at the top and the oldest will be at the bottom. Each post will be associated with the subject that the student is learning with that teacher. </a:t>
            </a:r>
            <a:endParaRPr lang="en-GB" sz="2400" dirty="0" smtClean="0">
              <a:solidFill>
                <a:srgbClr val="000000"/>
              </a:solidFill>
              <a:latin typeface="Calibri" panose="020F0502020204030204" pitchFamily="34" charset="0"/>
            </a:endParaRPr>
          </a:p>
          <a:p>
            <a:endParaRPr lang="en-GB" sz="2400" dirty="0">
              <a:solidFill>
                <a:srgbClr val="000000"/>
              </a:solidFill>
              <a:latin typeface="Calibri" panose="020F0502020204030204" pitchFamily="34" charset="0"/>
            </a:endParaRPr>
          </a:p>
          <a:p>
            <a:r>
              <a:rPr lang="en-GB" sz="2400" dirty="0">
                <a:solidFill>
                  <a:srgbClr val="000000"/>
                </a:solidFill>
                <a:latin typeface="Calibri" panose="020F0502020204030204" pitchFamily="34" charset="0"/>
              </a:rPr>
              <a:t>When a teacher posts an assignment on their Google Classroom, it will contain the name of the task, a description of what the student has to do and possibly associated resources where possible. It will also have a due date for when the work needs to be completed by. </a:t>
            </a:r>
            <a:endParaRPr lang="en-GB" sz="2400" dirty="0"/>
          </a:p>
        </p:txBody>
      </p:sp>
      <p:cxnSp>
        <p:nvCxnSpPr>
          <p:cNvPr id="6" name="Google Shape;88;p14"/>
          <p:cNvCxnSpPr/>
          <p:nvPr/>
        </p:nvCxnSpPr>
        <p:spPr>
          <a:xfrm flipH="1">
            <a:off x="2811439" y="1071351"/>
            <a:ext cx="3430947" cy="1016756"/>
          </a:xfrm>
          <a:prstGeom prst="straightConnector1">
            <a:avLst/>
          </a:prstGeom>
          <a:noFill/>
          <a:ln w="76200" cap="flat" cmpd="sng">
            <a:solidFill>
              <a:srgbClr val="FF0000"/>
            </a:solidFill>
            <a:prstDash val="solid"/>
            <a:miter lim="8000"/>
            <a:headEnd type="none" w="sm" len="sm"/>
            <a:tailEnd type="triangle" w="lg" len="lg"/>
          </a:ln>
        </p:spPr>
      </p:cxnSp>
    </p:spTree>
    <p:extLst>
      <p:ext uri="{BB962C8B-B14F-4D97-AF65-F5344CB8AC3E}">
        <p14:creationId xmlns:p14="http://schemas.microsoft.com/office/powerpoint/2010/main" val="389884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0125"/>
            <a:ext cx="10557301" cy="5938482"/>
          </a:xfrm>
          <a:prstGeom prst="rect">
            <a:avLst/>
          </a:prstGeom>
        </p:spPr>
      </p:pic>
      <p:cxnSp>
        <p:nvCxnSpPr>
          <p:cNvPr id="5" name="Google Shape;88;p14"/>
          <p:cNvCxnSpPr/>
          <p:nvPr/>
        </p:nvCxnSpPr>
        <p:spPr>
          <a:xfrm flipH="1" flipV="1">
            <a:off x="5554641" y="1044052"/>
            <a:ext cx="2852380" cy="402610"/>
          </a:xfrm>
          <a:prstGeom prst="straightConnector1">
            <a:avLst/>
          </a:prstGeom>
          <a:noFill/>
          <a:ln w="76200" cap="flat" cmpd="sng">
            <a:solidFill>
              <a:srgbClr val="FF0000"/>
            </a:solidFill>
            <a:prstDash val="solid"/>
            <a:miter lim="8000"/>
            <a:headEnd type="none" w="sm" len="sm"/>
            <a:tailEnd type="triangle" w="lg" len="lg"/>
          </a:ln>
        </p:spPr>
      </p:cxnSp>
      <p:sp>
        <p:nvSpPr>
          <p:cNvPr id="8" name="Rectangle 7"/>
          <p:cNvSpPr/>
          <p:nvPr/>
        </p:nvSpPr>
        <p:spPr>
          <a:xfrm>
            <a:off x="8670877" y="1651378"/>
            <a:ext cx="3216323" cy="3323987"/>
          </a:xfrm>
          <a:prstGeom prst="rect">
            <a:avLst/>
          </a:prstGeom>
        </p:spPr>
        <p:txBody>
          <a:bodyPr wrap="square">
            <a:spAutoFit/>
          </a:bodyPr>
          <a:lstStyle/>
          <a:p>
            <a:r>
              <a:rPr lang="en-GB" sz="2400" b="1" dirty="0">
                <a:solidFill>
                  <a:srgbClr val="000000"/>
                </a:solidFill>
                <a:latin typeface="Calibri" panose="020F0502020204030204" pitchFamily="34" charset="0"/>
              </a:rPr>
              <a:t>Completing/Submitting </a:t>
            </a:r>
            <a:endParaRPr lang="en-GB" sz="2400" dirty="0">
              <a:solidFill>
                <a:srgbClr val="000000"/>
              </a:solidFill>
              <a:latin typeface="Calibri" panose="020F0502020204030204" pitchFamily="34" charset="0"/>
            </a:endParaRPr>
          </a:p>
          <a:p>
            <a:r>
              <a:rPr lang="en-GB" sz="2400" b="1" dirty="0">
                <a:solidFill>
                  <a:srgbClr val="000000"/>
                </a:solidFill>
                <a:latin typeface="Calibri" panose="020F0502020204030204" pitchFamily="34" charset="0"/>
              </a:rPr>
              <a:t>Work Online </a:t>
            </a:r>
            <a:endParaRPr lang="en-GB" sz="2400"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If students have to complete their work online, they will need to click on the name of the assignment followed by "Add +". A drop-down menu will appear where they can choose to create a Google document or upload a file from their computer or their online storage Google Drive. </a:t>
            </a:r>
            <a:endParaRPr lang="en-GB" dirty="0"/>
          </a:p>
        </p:txBody>
      </p:sp>
    </p:spTree>
    <p:extLst>
      <p:ext uri="{BB962C8B-B14F-4D97-AF65-F5344CB8AC3E}">
        <p14:creationId xmlns:p14="http://schemas.microsoft.com/office/powerpoint/2010/main" val="2862124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5351" y="716622"/>
            <a:ext cx="3679416" cy="3452673"/>
          </a:xfrm>
          <a:prstGeom prst="rect">
            <a:avLst/>
          </a:prstGeom>
        </p:spPr>
      </p:pic>
      <p:pic>
        <p:nvPicPr>
          <p:cNvPr id="5" name="Picture 4"/>
          <p:cNvPicPr>
            <a:picLocks noChangeAspect="1"/>
          </p:cNvPicPr>
          <p:nvPr/>
        </p:nvPicPr>
        <p:blipFill>
          <a:blip r:embed="rId3"/>
          <a:stretch>
            <a:fillRect/>
          </a:stretch>
        </p:blipFill>
        <p:spPr>
          <a:xfrm>
            <a:off x="4302951" y="4017355"/>
            <a:ext cx="7068601" cy="2403067"/>
          </a:xfrm>
          <a:prstGeom prst="rect">
            <a:avLst/>
          </a:prstGeom>
        </p:spPr>
      </p:pic>
      <p:sp>
        <p:nvSpPr>
          <p:cNvPr id="6" name="Rectangle 5"/>
          <p:cNvSpPr/>
          <p:nvPr/>
        </p:nvSpPr>
        <p:spPr>
          <a:xfrm>
            <a:off x="4390416" y="465770"/>
            <a:ext cx="7418879" cy="3139321"/>
          </a:xfrm>
          <a:prstGeom prst="rect">
            <a:avLst/>
          </a:prstGeom>
        </p:spPr>
        <p:txBody>
          <a:bodyPr wrap="square">
            <a:spAutoFit/>
          </a:bodyPr>
          <a:lstStyle/>
          <a:p>
            <a:r>
              <a:rPr lang="en-GB" dirty="0">
                <a:solidFill>
                  <a:srgbClr val="000000"/>
                </a:solidFill>
                <a:latin typeface="Calibri" panose="020F0502020204030204" pitchFamily="34" charset="0"/>
              </a:rPr>
              <a:t>Having added their chosen document, it will appear in the white box just above the "Add +" button. </a:t>
            </a:r>
            <a:endParaRPr lang="en-GB" dirty="0" smtClean="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If a student has chosen to create a new document from the "Create" section, then they simply need to click on the file and then they can start their work. The file will open in a separate tab and will save automatically until closed. The student can go back to this document to work on it as many times as they wish until they need to submit it. </a:t>
            </a:r>
            <a:endParaRPr lang="en-GB" dirty="0" smtClean="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r>
              <a:rPr lang="en-GB" dirty="0">
                <a:solidFill>
                  <a:srgbClr val="000000"/>
                </a:solidFill>
                <a:latin typeface="Calibri" panose="020F0502020204030204" pitchFamily="34" charset="0"/>
              </a:rPr>
              <a:t>After the work has been completed or added to the assignment, then the student will need to press the "Hand In" button. See image below. </a:t>
            </a:r>
            <a:endParaRPr lang="en-GB" dirty="0"/>
          </a:p>
        </p:txBody>
      </p:sp>
    </p:spTree>
    <p:extLst>
      <p:ext uri="{BB962C8B-B14F-4D97-AF65-F5344CB8AC3E}">
        <p14:creationId xmlns:p14="http://schemas.microsoft.com/office/powerpoint/2010/main" val="114609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561</Words>
  <Application>Microsoft Office PowerPoint</Application>
  <PresentationFormat>Widescreen</PresentationFormat>
  <Paragraphs>46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Google Classroom</vt:lpstr>
      <vt:lpstr>What is Google Classroom?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Classroom</dc:title>
  <dc:creator>Aurica Dana Fabian</dc:creator>
  <cp:lastModifiedBy>Tamsin Scales</cp:lastModifiedBy>
  <cp:revision>17</cp:revision>
  <dcterms:created xsi:type="dcterms:W3CDTF">2020-03-12T11:56:19Z</dcterms:created>
  <dcterms:modified xsi:type="dcterms:W3CDTF">2020-03-17T08:13:47Z</dcterms:modified>
</cp:coreProperties>
</file>